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328" r:id="rId2"/>
    <p:sldId id="259" r:id="rId3"/>
    <p:sldId id="294" r:id="rId4"/>
    <p:sldId id="321" r:id="rId5"/>
    <p:sldId id="329" r:id="rId6"/>
    <p:sldId id="330" r:id="rId7"/>
    <p:sldId id="333" r:id="rId8"/>
    <p:sldId id="331" r:id="rId9"/>
    <p:sldId id="332" r:id="rId10"/>
    <p:sldId id="334" r:id="rId11"/>
    <p:sldId id="335" r:id="rId12"/>
    <p:sldId id="339" r:id="rId13"/>
    <p:sldId id="336" r:id="rId14"/>
    <p:sldId id="337" r:id="rId15"/>
    <p:sldId id="340" r:id="rId16"/>
    <p:sldId id="338" r:id="rId17"/>
    <p:sldId id="341" r:id="rId18"/>
    <p:sldId id="346" r:id="rId19"/>
    <p:sldId id="350" r:id="rId20"/>
    <p:sldId id="343" r:id="rId21"/>
    <p:sldId id="342" r:id="rId22"/>
    <p:sldId id="344" r:id="rId23"/>
    <p:sldId id="345" r:id="rId24"/>
    <p:sldId id="347" r:id="rId25"/>
    <p:sldId id="348" r:id="rId26"/>
    <p:sldId id="349" r:id="rId27"/>
    <p:sldId id="351" r:id="rId28"/>
    <p:sldId id="297" r:id="rId29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32"/>
    </p:embeddedFont>
    <p:embeddedFont>
      <p:font typeface="맑은 고딕" panose="020B0503020000020004" pitchFamily="34" charset="-127"/>
      <p:regular r:id="rId33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003"/>
    <a:srgbClr val="0A67AF"/>
    <a:srgbClr val="F6C20E"/>
    <a:srgbClr val="0A674B"/>
    <a:srgbClr val="1C51A8"/>
    <a:srgbClr val="E1E1E1"/>
    <a:srgbClr val="016964"/>
    <a:srgbClr val="00A494"/>
    <a:srgbClr val="E6E6E6"/>
    <a:srgbClr val="E1A9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813" autoAdjust="0"/>
  </p:normalViewPr>
  <p:slideViewPr>
    <p:cSldViewPr>
      <p:cViewPr varScale="1">
        <p:scale>
          <a:sx n="78" d="100"/>
          <a:sy n="78" d="100"/>
        </p:scale>
        <p:origin x="1426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7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2428909" y="2314598"/>
            <a:ext cx="4309047" cy="180020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86772" y="1268760"/>
            <a:ext cx="8009661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386774" y="1268760"/>
            <a:ext cx="8009660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95536" y="2204864"/>
            <a:ext cx="3672408" cy="230425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b="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alphaModFix amt="58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428909" y="2463013"/>
            <a:ext cx="4303331" cy="1707063"/>
          </a:xfrm>
        </p:spPr>
        <p:txBody>
          <a:bodyPr/>
          <a:lstStyle/>
          <a:p>
            <a:r>
              <a:rPr lang="en-US" altLang="ko-KR" b="1" dirty="0"/>
              <a:t>C</a:t>
            </a:r>
            <a:r>
              <a:rPr lang="en-US" altLang="zh-CN" b="1" dirty="0"/>
              <a:t>arla Project </a:t>
            </a:r>
            <a:br>
              <a:rPr lang="en-US" altLang="zh-CN" b="1" dirty="0"/>
            </a:br>
            <a:r>
              <a:rPr lang="en-US" altLang="zh-CN" b="1" dirty="0"/>
              <a:t>Presentation</a:t>
            </a:r>
            <a:endParaRPr lang="ko-KR" altLang="en-US" b="1" dirty="0"/>
          </a:p>
        </p:txBody>
      </p:sp>
      <p:sp>
        <p:nvSpPr>
          <p:cNvPr id="6" name="직사각형 5"/>
          <p:cNvSpPr/>
          <p:nvPr/>
        </p:nvSpPr>
        <p:spPr>
          <a:xfrm>
            <a:off x="2621468" y="4263213"/>
            <a:ext cx="3923928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Sensing and Prediction Group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8DE7A87-1BF6-438C-9E1E-7981444BFC39}"/>
              </a:ext>
            </a:extLst>
          </p:cNvPr>
          <p:cNvSpPr txBox="1"/>
          <p:nvPr/>
        </p:nvSpPr>
        <p:spPr>
          <a:xfrm>
            <a:off x="3474132" y="4932414"/>
            <a:ext cx="21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Name: </a:t>
            </a:r>
            <a:r>
              <a:rPr kumimoji="1" lang="en-US" altLang="zh-CN" sz="2000" dirty="0" err="1">
                <a:solidFill>
                  <a:schemeClr val="bg1"/>
                </a:solidFill>
                <a:latin typeface="+mj-lt"/>
                <a:ea typeface="맑은 고딕" pitchFamily="50" charset="-127"/>
              </a:rPr>
              <a:t>Zhaoyang</a:t>
            </a:r>
            <a:r>
              <a:rPr kumimoji="1" lang="en-US" altLang="zh-CN" sz="2000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 Li</a:t>
            </a:r>
            <a:endParaRPr kumimoji="1" lang="zh-CN" altLang="en-US" sz="2000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YOLO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284443" y="1074475"/>
            <a:ext cx="6575111" cy="432048"/>
          </a:xfrm>
        </p:spPr>
        <p:txBody>
          <a:bodyPr/>
          <a:lstStyle/>
          <a:p>
            <a:pPr algn="ctr"/>
            <a:r>
              <a:rPr lang="en-US" altLang="ko-KR" sz="2000" dirty="0"/>
              <a:t>The Architecture of YOLO</a:t>
            </a:r>
            <a:endParaRPr lang="en-US" altLang="zh-CN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2B00A0-1934-4D6C-9209-89B494C74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1614535"/>
            <a:ext cx="8784976" cy="267856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2C4CCC2-D4CF-4DED-A6B8-815D3E73790E}"/>
              </a:ext>
            </a:extLst>
          </p:cNvPr>
          <p:cNvSpPr txBox="1"/>
          <p:nvPr/>
        </p:nvSpPr>
        <p:spPr>
          <a:xfrm>
            <a:off x="179511" y="4509120"/>
            <a:ext cx="87849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YOLO solves object detection as a regression problem. Based on a single end-to-end network, complete the input from the original image to the output of the object position and category.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Divide an image into a grid cell of </a:t>
            </a:r>
            <a:r>
              <a:rPr lang="en-US" altLang="zh-CN" sz="1600" i="1" dirty="0" err="1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SxS</a:t>
            </a: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. If the center of an object falls in this grid, the network is responsible for predicting the object</a:t>
            </a:r>
          </a:p>
          <a:p>
            <a:pPr marL="342900" indent="-342900">
              <a:buAutoNum type="arabicPeriod"/>
            </a:pPr>
            <a:endParaRPr lang="zh-CN" altLang="en-US" sz="16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I</a:t>
            </a:r>
            <a:r>
              <a:rPr lang="en-US" altLang="zh-CN" dirty="0"/>
              <a:t>mplementation of Real Time YOLO4 Detection 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86772" y="1268760"/>
            <a:ext cx="8577716" cy="1584176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1. Library and Tools: Python3.7 Tensorflow-gpu-2.6.0, Torch-1.10.0, pillow, numpy-1.21.2, OpenCV, </a:t>
            </a:r>
            <a:r>
              <a:rPr lang="en-US" altLang="ko-KR" sz="1800" dirty="0" err="1"/>
              <a:t>sklean</a:t>
            </a:r>
            <a:r>
              <a:rPr lang="en-US" altLang="ko-KR" sz="1800" dirty="0"/>
              <a:t>, CUDA-11.5, cuDNN-10.2</a:t>
            </a:r>
          </a:p>
          <a:p>
            <a:r>
              <a:rPr lang="en-US" altLang="ko-KR" sz="1800" dirty="0"/>
              <a:t>2. Trouble about Implementation: Mismatched about </a:t>
            </a:r>
            <a:r>
              <a:rPr lang="en-US" altLang="ko-KR" sz="1800" dirty="0" err="1"/>
              <a:t>tensorflow</a:t>
            </a:r>
            <a:r>
              <a:rPr lang="en-US" altLang="ko-KR" sz="1800" dirty="0"/>
              <a:t>, CUDA, and </a:t>
            </a:r>
            <a:r>
              <a:rPr lang="en-US" altLang="ko-KR" sz="1800" dirty="0" err="1"/>
              <a:t>cuDNN</a:t>
            </a:r>
            <a:r>
              <a:rPr lang="en-US" altLang="ko-KR" sz="1800" dirty="0"/>
              <a:t> (11.3-&gt;10.2)</a:t>
            </a:r>
          </a:p>
          <a:p>
            <a:r>
              <a:rPr lang="en-US" altLang="ko-KR" sz="1800" dirty="0"/>
              <a:t>3. Command: </a:t>
            </a:r>
            <a:r>
              <a:rPr lang="en-US" altLang="ko-KR" sz="1800" dirty="0" err="1"/>
              <a:t>py</a:t>
            </a:r>
            <a:r>
              <a:rPr lang="en-US" altLang="ko-KR" sz="1800" dirty="0"/>
              <a:t>  main –c car (This is for trained model)</a:t>
            </a:r>
          </a:p>
          <a:p>
            <a:endParaRPr lang="en-US" altLang="ko-KR" sz="1800" dirty="0"/>
          </a:p>
          <a:p>
            <a:endParaRPr lang="ko-KR" altLang="en-US" sz="1800" dirty="0"/>
          </a:p>
        </p:txBody>
      </p:sp>
      <p:pic>
        <p:nvPicPr>
          <p:cNvPr id="4" name="图片 3" descr="电脑游戏画面&#10;&#10;中度可信度描述已自动生成">
            <a:extLst>
              <a:ext uri="{FF2B5EF4-FFF2-40B4-BE49-F238E27FC236}">
                <a16:creationId xmlns:a16="http://schemas.microsoft.com/office/drawing/2014/main" id="{B22F173E-04BD-4455-9326-CF1EB1F8FC7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1" r="3704"/>
          <a:stretch/>
        </p:blipFill>
        <p:spPr>
          <a:xfrm>
            <a:off x="539551" y="2905386"/>
            <a:ext cx="3938668" cy="33040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77F7A4A-BC23-45A7-BF7B-DEDDA509B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775" y="2905386"/>
            <a:ext cx="3887689" cy="334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74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02266" y="241484"/>
            <a:ext cx="7958166" cy="523220"/>
            <a:chOff x="1440531" y="2795109"/>
            <a:chExt cx="4360639" cy="523220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737157" y="2809967"/>
              <a:ext cx="406401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A</a:t>
              </a:r>
              <a:r>
                <a:rPr lang="en-US" altLang="zh-CN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nalysis of Performance and Accuracy</a:t>
              </a:r>
              <a:endParaRPr lang="en-US" altLang="ko-KR" sz="24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1440531" y="2795109"/>
              <a:ext cx="36145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03</a:t>
              </a:r>
              <a:endParaRPr kumimoji="1" lang="ko-KR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7F1ACDB-A1A5-4262-8D2C-5513B09BFE89}"/>
              </a:ext>
            </a:extLst>
          </p:cNvPr>
          <p:cNvSpPr txBox="1"/>
          <p:nvPr/>
        </p:nvSpPr>
        <p:spPr>
          <a:xfrm>
            <a:off x="6156176" y="4653136"/>
            <a:ext cx="2808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rPr>
              <a:t>Short analysis of performance</a:t>
            </a:r>
          </a:p>
          <a:p>
            <a:pPr marL="342900" indent="-342900">
              <a:buAutoNum type="arabicPeriod"/>
            </a:pPr>
            <a:endParaRPr kumimoji="1" lang="en-US" altLang="zh-CN" sz="1400" dirty="0">
              <a:solidFill>
                <a:schemeClr val="bg1">
                  <a:lumMod val="95000"/>
                </a:schemeClr>
              </a:solidFill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buFontTx/>
              <a:buAutoNum type="arabicPeriod"/>
            </a:pP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rPr>
              <a:t>Short analysis of accuracy</a:t>
            </a:r>
          </a:p>
        </p:txBody>
      </p:sp>
    </p:spTree>
    <p:extLst>
      <p:ext uri="{BB962C8B-B14F-4D97-AF65-F5344CB8AC3E}">
        <p14:creationId xmlns:p14="http://schemas.microsoft.com/office/powerpoint/2010/main" val="2712301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Performance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463162" y="1700808"/>
            <a:ext cx="7857636" cy="2664296"/>
          </a:xfrm>
        </p:spPr>
        <p:txBody>
          <a:bodyPr>
            <a:noAutofit/>
          </a:bodyPr>
          <a:lstStyle/>
          <a:p>
            <a:pPr>
              <a:buAutoNum type="arabicPeriod"/>
            </a:pPr>
            <a:r>
              <a:rPr lang="en-US" altLang="ko-KR" sz="2400" dirty="0"/>
              <a:t>Low Data Input Rate (Caused low FPS)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400" dirty="0"/>
              <a:t>	extract image in higher rate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400" dirty="0"/>
              <a:t>	optimize tracking algorithm </a:t>
            </a:r>
          </a:p>
          <a:p>
            <a:pPr marL="0" indent="0"/>
            <a:endParaRPr lang="en-US" altLang="ko-KR" sz="2400" dirty="0"/>
          </a:p>
          <a:p>
            <a:pPr marL="0" indent="0"/>
            <a:r>
              <a:rPr lang="en-US" altLang="ko-KR" sz="2400" dirty="0"/>
              <a:t>2. </a:t>
            </a:r>
            <a:r>
              <a:rPr lang="en-US" altLang="zh-CN" sz="2400" dirty="0"/>
              <a:t>Longer processing time for each frame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400" dirty="0"/>
              <a:t>Using better GPU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400" dirty="0"/>
              <a:t>Using multiple GPU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400" dirty="0"/>
              <a:t>Optimize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1604906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Accuracy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215516" y="1844824"/>
            <a:ext cx="8712968" cy="3168352"/>
          </a:xfrm>
        </p:spPr>
        <p:txBody>
          <a:bodyPr>
            <a:normAutofit lnSpcReduction="1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Solution with priority: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-0. Using labeled image from </a:t>
            </a:r>
            <a:r>
              <a:rPr lang="en-US" altLang="zh-CN" sz="2400" dirty="0" err="1"/>
              <a:t>carla</a:t>
            </a:r>
            <a:r>
              <a:rPr lang="en-US" altLang="zh-CN" sz="2400" dirty="0"/>
              <a:t> to train the model (Recently work on)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-1. Using image of higher resolution -&gt; require more computations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When cars run fast, there may be inconsistency with real-time box, which may influence the detection and tracking</a:t>
            </a:r>
          </a:p>
          <a:p>
            <a:br>
              <a:rPr lang="en-US" altLang="zh-CN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2762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02266" y="241484"/>
            <a:ext cx="7958166" cy="523220"/>
            <a:chOff x="1440531" y="2795109"/>
            <a:chExt cx="4360639" cy="523220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737157" y="2809967"/>
              <a:ext cx="406401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Brief overview of image label progress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1440531" y="2795109"/>
              <a:ext cx="36145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04</a:t>
              </a:r>
              <a:endParaRPr kumimoji="1" lang="ko-KR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7F1ACDB-A1A5-4262-8D2C-5513B09BFE89}"/>
              </a:ext>
            </a:extLst>
          </p:cNvPr>
          <p:cNvSpPr txBox="1"/>
          <p:nvPr/>
        </p:nvSpPr>
        <p:spPr>
          <a:xfrm>
            <a:off x="6407696" y="4797152"/>
            <a:ext cx="273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rPr>
              <a:t>Show how to label data</a:t>
            </a:r>
          </a:p>
        </p:txBody>
      </p:sp>
    </p:spTree>
    <p:extLst>
      <p:ext uri="{BB962C8B-B14F-4D97-AF65-F5344CB8AC3E}">
        <p14:creationId xmlns:p14="http://schemas.microsoft.com/office/powerpoint/2010/main" val="96708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-9229" y="1772816"/>
            <a:ext cx="5049324" cy="576064"/>
          </a:xfrm>
        </p:spPr>
        <p:txBody>
          <a:bodyPr/>
          <a:lstStyle/>
          <a:p>
            <a:r>
              <a:rPr lang="en-US" altLang="ko-KR" dirty="0"/>
              <a:t>Labelling Data API: https://github.com/tzutalin/labelImg</a:t>
            </a:r>
            <a:endParaRPr lang="ko-KR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3FE019B-E3CD-4938-A13E-8C9E0B986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888"/>
            <a:ext cx="9144000" cy="351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42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761E55-245D-4AA6-9314-539FABE32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2" y="1196752"/>
            <a:ext cx="9036496" cy="504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87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5C870E9-4FFB-45B6-9640-5410F75CD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72" y="1340768"/>
            <a:ext cx="7344816" cy="497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41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B5FEDC-41B5-44DA-B43F-9ADBCFA92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64" y="1988840"/>
            <a:ext cx="8820472" cy="337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51520" y="258090"/>
            <a:ext cx="2376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2800" b="1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396695" y="3293420"/>
            <a:ext cx="3678432" cy="1409566"/>
            <a:chOff x="1575149" y="1844901"/>
            <a:chExt cx="1792942" cy="2414995"/>
          </a:xfrm>
        </p:grpSpPr>
        <p:sp>
          <p:nvSpPr>
            <p:cNvPr id="29" name="Text Box 5"/>
            <p:cNvSpPr txBox="1">
              <a:spLocks noChangeArrowheads="1"/>
            </p:cNvSpPr>
            <p:nvPr/>
          </p:nvSpPr>
          <p:spPr bwMode="auto">
            <a:xfrm>
              <a:off x="1942599" y="1886997"/>
              <a:ext cx="1425492" cy="23728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ts val="0"/>
                </a:spcBef>
                <a:spcAft>
                  <a:spcPts val="120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Short analysis of performance </a:t>
              </a:r>
            </a:p>
            <a:p>
              <a:pPr>
                <a:spcBef>
                  <a:spcPts val="0"/>
                </a:spcBef>
                <a:spcAft>
                  <a:spcPts val="120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Accuracy of this implementation</a:t>
              </a:r>
            </a:p>
            <a:p>
              <a:br>
                <a:rPr lang="en-US" altLang="zh-CN" sz="1600" dirty="0"/>
              </a:br>
              <a:endParaRPr lang="en-US" altLang="ko-KR" sz="16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575149" y="1844901"/>
              <a:ext cx="407401" cy="790967"/>
              <a:chOff x="1451474" y="1844901"/>
              <a:chExt cx="407401" cy="790967"/>
            </a:xfrm>
          </p:grpSpPr>
          <p:sp>
            <p:nvSpPr>
              <p:cNvPr id="87" name="순서도: 처리 86"/>
              <p:cNvSpPr/>
              <p:nvPr/>
            </p:nvSpPr>
            <p:spPr>
              <a:xfrm rot="162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31" name="TextBox 13"/>
              <p:cNvSpPr txBox="1">
                <a:spLocks noChangeArrowheads="1"/>
              </p:cNvSpPr>
              <p:nvPr/>
            </p:nvSpPr>
            <p:spPr bwMode="auto">
              <a:xfrm>
                <a:off x="1480212" y="1844901"/>
                <a:ext cx="378663" cy="79096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 03</a:t>
                </a:r>
                <a:endParaRPr lang="ko-KR" altLang="en-US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39" name="그룹 38"/>
          <p:cNvGrpSpPr/>
          <p:nvPr/>
        </p:nvGrpSpPr>
        <p:grpSpPr>
          <a:xfrm>
            <a:off x="895922" y="1804497"/>
            <a:ext cx="3725030" cy="1359584"/>
            <a:chOff x="1575149" y="1844901"/>
            <a:chExt cx="1627145" cy="1583405"/>
          </a:xfrm>
        </p:grpSpPr>
        <p:sp>
          <p:nvSpPr>
            <p:cNvPr id="40" name="Text Box 5"/>
            <p:cNvSpPr txBox="1">
              <a:spLocks noChangeArrowheads="1"/>
            </p:cNvSpPr>
            <p:nvPr/>
          </p:nvSpPr>
          <p:spPr bwMode="auto">
            <a:xfrm>
              <a:off x="1937177" y="1886996"/>
              <a:ext cx="1265117" cy="1541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The fundamentals of Object Recognition in deep learning</a:t>
              </a:r>
            </a:p>
            <a:p>
              <a:pPr>
                <a:defRPr/>
              </a:pPr>
              <a:endParaRPr lang="en-US" altLang="ko-KR" sz="16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  <a:p>
              <a:pPr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Implementation of real time yolo4 detection</a:t>
              </a:r>
            </a:p>
          </p:txBody>
        </p:sp>
        <p:grpSp>
          <p:nvGrpSpPr>
            <p:cNvPr id="42" name="그룹 41"/>
            <p:cNvGrpSpPr/>
            <p:nvPr/>
          </p:nvGrpSpPr>
          <p:grpSpPr>
            <a:xfrm>
              <a:off x="1575149" y="1844901"/>
              <a:ext cx="382082" cy="537668"/>
              <a:chOff x="1451474" y="1844901"/>
              <a:chExt cx="382082" cy="537668"/>
            </a:xfrm>
          </p:grpSpPr>
          <p:sp>
            <p:nvSpPr>
              <p:cNvPr id="43" name="순서도: 처리 42"/>
              <p:cNvSpPr/>
              <p:nvPr/>
            </p:nvSpPr>
            <p:spPr>
              <a:xfrm rot="162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44" name="TextBox 13"/>
              <p:cNvSpPr txBox="1">
                <a:spLocks noChangeArrowheads="1"/>
              </p:cNvSpPr>
              <p:nvPr/>
            </p:nvSpPr>
            <p:spPr bwMode="auto">
              <a:xfrm>
                <a:off x="1454893" y="1844901"/>
                <a:ext cx="378663" cy="5376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02</a:t>
                </a:r>
                <a:endParaRPr lang="ko-KR" altLang="en-US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45" name="그룹 44"/>
          <p:cNvGrpSpPr/>
          <p:nvPr/>
        </p:nvGrpSpPr>
        <p:grpSpPr>
          <a:xfrm>
            <a:off x="400581" y="5460286"/>
            <a:ext cx="3631995" cy="620920"/>
            <a:chOff x="1575149" y="1844901"/>
            <a:chExt cx="2283210" cy="723139"/>
          </a:xfrm>
        </p:grpSpPr>
        <p:sp>
          <p:nvSpPr>
            <p:cNvPr id="46" name="Text Box 5"/>
            <p:cNvSpPr txBox="1">
              <a:spLocks noChangeArrowheads="1"/>
            </p:cNvSpPr>
            <p:nvPr/>
          </p:nvSpPr>
          <p:spPr bwMode="auto">
            <a:xfrm>
              <a:off x="1942599" y="1886996"/>
              <a:ext cx="1915760" cy="6810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Brief overview of training (Ongoing)</a:t>
              </a: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49" name="순서도: 처리 48"/>
              <p:cNvSpPr/>
              <p:nvPr/>
            </p:nvSpPr>
            <p:spPr>
              <a:xfrm rot="162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50" name="TextBox 13"/>
              <p:cNvSpPr txBox="1">
                <a:spLocks noChangeArrowheads="1"/>
              </p:cNvSpPr>
              <p:nvPr/>
            </p:nvSpPr>
            <p:spPr bwMode="auto"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05</a:t>
                </a:r>
                <a:endParaRPr lang="ko-KR" altLang="en-US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51" name="그룹 50"/>
          <p:cNvGrpSpPr/>
          <p:nvPr/>
        </p:nvGrpSpPr>
        <p:grpSpPr>
          <a:xfrm>
            <a:off x="895922" y="4337228"/>
            <a:ext cx="3907431" cy="620920"/>
            <a:chOff x="1575149" y="1844901"/>
            <a:chExt cx="1834228" cy="723139"/>
          </a:xfrm>
        </p:grpSpPr>
        <p:sp>
          <p:nvSpPr>
            <p:cNvPr id="52" name="Text Box 5"/>
            <p:cNvSpPr txBox="1">
              <a:spLocks noChangeArrowheads="1"/>
            </p:cNvSpPr>
            <p:nvPr/>
          </p:nvSpPr>
          <p:spPr bwMode="auto">
            <a:xfrm>
              <a:off x="1942599" y="1886996"/>
              <a:ext cx="1466778" cy="6810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Brief overview of image label progress</a:t>
              </a:r>
            </a:p>
          </p:txBody>
        </p:sp>
        <p:grpSp>
          <p:nvGrpSpPr>
            <p:cNvPr id="84" name="그룹 83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85" name="순서도: 처리 84"/>
              <p:cNvSpPr/>
              <p:nvPr/>
            </p:nvSpPr>
            <p:spPr>
              <a:xfrm rot="162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86" name="TextBox 13"/>
              <p:cNvSpPr txBox="1">
                <a:spLocks noChangeArrowheads="1"/>
              </p:cNvSpPr>
              <p:nvPr/>
            </p:nvSpPr>
            <p:spPr bwMode="auto"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04</a:t>
                </a:r>
                <a:endParaRPr lang="ko-KR" altLang="en-US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28" name="그룹 38">
            <a:extLst>
              <a:ext uri="{FF2B5EF4-FFF2-40B4-BE49-F238E27FC236}">
                <a16:creationId xmlns:a16="http://schemas.microsoft.com/office/drawing/2014/main" id="{02746074-7EE8-4D4D-867B-C0C705BE0798}"/>
              </a:ext>
            </a:extLst>
          </p:cNvPr>
          <p:cNvGrpSpPr/>
          <p:nvPr/>
        </p:nvGrpSpPr>
        <p:grpSpPr>
          <a:xfrm>
            <a:off x="396695" y="998839"/>
            <a:ext cx="3725030" cy="461666"/>
            <a:chOff x="1575149" y="1844901"/>
            <a:chExt cx="1627145" cy="537668"/>
          </a:xfrm>
        </p:grpSpPr>
        <p:sp>
          <p:nvSpPr>
            <p:cNvPr id="30" name="Text Box 5">
              <a:extLst>
                <a:ext uri="{FF2B5EF4-FFF2-40B4-BE49-F238E27FC236}">
                  <a16:creationId xmlns:a16="http://schemas.microsoft.com/office/drawing/2014/main" id="{EC425112-A2A9-4E23-AF53-9BFFA884F7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7177" y="1886996"/>
              <a:ext cx="1265117" cy="394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Carla Python API </a:t>
              </a:r>
            </a:p>
          </p:txBody>
        </p:sp>
        <p:grpSp>
          <p:nvGrpSpPr>
            <p:cNvPr id="32" name="그룹 41">
              <a:extLst>
                <a:ext uri="{FF2B5EF4-FFF2-40B4-BE49-F238E27FC236}">
                  <a16:creationId xmlns:a16="http://schemas.microsoft.com/office/drawing/2014/main" id="{D95316CF-0D89-4F7B-BB9C-F74913400B58}"/>
                </a:ext>
              </a:extLst>
            </p:cNvPr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33" name="순서도: 처리 42">
                <a:extLst>
                  <a:ext uri="{FF2B5EF4-FFF2-40B4-BE49-F238E27FC236}">
                    <a16:creationId xmlns:a16="http://schemas.microsoft.com/office/drawing/2014/main" id="{8BB917C6-C8ED-4C18-9D2D-86BDE98EB6E7}"/>
                  </a:ext>
                </a:extLst>
              </p:cNvPr>
              <p:cNvSpPr/>
              <p:nvPr/>
            </p:nvSpPr>
            <p:spPr>
              <a:xfrm rot="162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34" name="TextBox 13">
                <a:extLst>
                  <a:ext uri="{FF2B5EF4-FFF2-40B4-BE49-F238E27FC236}">
                    <a16:creationId xmlns:a16="http://schemas.microsoft.com/office/drawing/2014/main" id="{0CEE4687-73EA-432E-AC0E-D79C0746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01</a:t>
                </a:r>
                <a:endParaRPr lang="ko-KR" altLang="en-US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02266" y="241484"/>
            <a:ext cx="7958166" cy="523220"/>
            <a:chOff x="1440531" y="2795109"/>
            <a:chExt cx="4360639" cy="523220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737157" y="2809967"/>
              <a:ext cx="406401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Brief overview of training (Ongoing)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1440531" y="2795109"/>
              <a:ext cx="36145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05</a:t>
              </a:r>
              <a:endParaRPr kumimoji="1" lang="ko-KR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7F1ACDB-A1A5-4262-8D2C-5513B09BFE89}"/>
              </a:ext>
            </a:extLst>
          </p:cNvPr>
          <p:cNvSpPr txBox="1"/>
          <p:nvPr/>
        </p:nvSpPr>
        <p:spPr>
          <a:xfrm>
            <a:off x="6407696" y="4797152"/>
            <a:ext cx="273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rPr>
              <a:t>Data Preprocess</a:t>
            </a:r>
          </a:p>
        </p:txBody>
      </p:sp>
    </p:spTree>
    <p:extLst>
      <p:ext uri="{BB962C8B-B14F-4D97-AF65-F5344CB8AC3E}">
        <p14:creationId xmlns:p14="http://schemas.microsoft.com/office/powerpoint/2010/main" val="2110456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Classify the Train Set and Validation Set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79512" y="1268760"/>
            <a:ext cx="5544616" cy="648072"/>
          </a:xfrm>
        </p:spPr>
        <p:txBody>
          <a:bodyPr>
            <a:noAutofit/>
          </a:bodyPr>
          <a:lstStyle/>
          <a:p>
            <a:r>
              <a:rPr lang="en-US" altLang="ko-KR" dirty="0"/>
              <a:t>Source: https://github.com/yehengchen/Object-Detection-and-Tracking/tree/master/OneStage/yolo/Train-a-YOLOv4-model </a:t>
            </a:r>
            <a:endParaRPr lang="ko-KR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E3AF52-6FA5-4026-9D06-BAD8F1ED8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56" y="2204864"/>
            <a:ext cx="3956650" cy="38884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E4174F-2A00-4946-AD89-36839102E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48" y="2204864"/>
            <a:ext cx="1962150" cy="1752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59701EE-C8DD-4A04-8CBE-46585C5DD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980" y="4077072"/>
            <a:ext cx="4684312" cy="219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54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15CB8A-32F7-4298-BDB2-AAC38253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060848"/>
            <a:ext cx="4176464" cy="3437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DD96FC-8666-4B9E-BA19-DC97297EB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4" y="2060848"/>
            <a:ext cx="4051830" cy="34371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49663AD-879A-44F3-918E-7FB42D3A8B0C}"/>
              </a:ext>
            </a:extLst>
          </p:cNvPr>
          <p:cNvSpPr txBox="1"/>
          <p:nvPr/>
        </p:nvSpPr>
        <p:spPr>
          <a:xfrm>
            <a:off x="899592" y="1287689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Change XML files to TXT file</a:t>
            </a:r>
            <a:endParaRPr lang="zh-CN" altLang="en-US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596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A9DD54-ADBE-4085-A51F-A9B81E79B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740104"/>
            <a:ext cx="7884368" cy="194421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5BA765A-0595-40DC-98C5-0AB9E38F34DA}"/>
              </a:ext>
            </a:extLst>
          </p:cNvPr>
          <p:cNvSpPr txBox="1"/>
          <p:nvPr/>
        </p:nvSpPr>
        <p:spPr>
          <a:xfrm>
            <a:off x="2411760" y="1988840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The TXT file that is changed from XML file</a:t>
            </a:r>
            <a:endParaRPr lang="zh-CN" altLang="en-US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3996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Labelling Data</a:t>
            </a:r>
            <a:endParaRPr lang="ko-KR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A9DD54-ADBE-4085-A51F-A9B81E79B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740104"/>
            <a:ext cx="7884368" cy="194421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5BA765A-0595-40DC-98C5-0AB9E38F34DA}"/>
              </a:ext>
            </a:extLst>
          </p:cNvPr>
          <p:cNvSpPr txBox="1"/>
          <p:nvPr/>
        </p:nvSpPr>
        <p:spPr>
          <a:xfrm>
            <a:off x="2411760" y="1988840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The TXT file that is changed from XML file</a:t>
            </a:r>
            <a:endParaRPr lang="zh-CN" altLang="en-US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77497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Set Configuration</a:t>
            </a:r>
            <a:endParaRPr lang="ko-KR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BA765A-0595-40DC-98C5-0AB9E38F34DA}"/>
              </a:ext>
            </a:extLst>
          </p:cNvPr>
          <p:cNvSpPr txBox="1"/>
          <p:nvPr/>
        </p:nvSpPr>
        <p:spPr>
          <a:xfrm>
            <a:off x="2769912" y="1251685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Change the Configuration of Train</a:t>
            </a:r>
            <a:endParaRPr lang="zh-CN" altLang="en-US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671E1D1-1251-4AC0-89FE-25E52547D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88840"/>
            <a:ext cx="4968552" cy="42484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2B3BE80-D44A-4FA0-AA50-5ED2AD6C0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00" y="2212256"/>
            <a:ext cx="2543175" cy="4025056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928F1D5B-668C-4079-B4E3-B6C3B1C0B8FF}"/>
              </a:ext>
            </a:extLst>
          </p:cNvPr>
          <p:cNvSpPr/>
          <p:nvPr/>
        </p:nvSpPr>
        <p:spPr>
          <a:xfrm>
            <a:off x="5220072" y="4005064"/>
            <a:ext cx="1008112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691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Training Problem and Future Work</a:t>
            </a:r>
            <a:endParaRPr lang="ko-KR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E7038F6-F568-45E2-9467-70FC8B964203}"/>
              </a:ext>
            </a:extLst>
          </p:cNvPr>
          <p:cNvSpPr txBox="1"/>
          <p:nvPr/>
        </p:nvSpPr>
        <p:spPr>
          <a:xfrm>
            <a:off x="251520" y="2060848"/>
            <a:ext cx="828092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0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1. The Source of teaching how to train of YOLO4 does not match the Windows version, so I will search for the version for Windows.</a:t>
            </a:r>
          </a:p>
          <a:p>
            <a:pPr>
              <a:spcBef>
                <a:spcPct val="20000"/>
              </a:spcBef>
            </a:pPr>
            <a:endParaRPr lang="en-US" altLang="zh-CN" sz="20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20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2. Train the model and evaluate the model</a:t>
            </a:r>
          </a:p>
          <a:p>
            <a:pPr marL="342900" indent="-342900">
              <a:spcBef>
                <a:spcPct val="20000"/>
              </a:spcBef>
            </a:pPr>
            <a:endParaRPr lang="en-US" altLang="zh-CN" sz="20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20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3. Visualize data (such as loss, accuracy)</a:t>
            </a:r>
          </a:p>
          <a:p>
            <a:pPr marL="342900" indent="-342900">
              <a:spcBef>
                <a:spcPct val="20000"/>
              </a:spcBef>
            </a:pPr>
            <a:endParaRPr lang="en-US" altLang="zh-CN" sz="20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20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4. Generate Heatmap to analyze the model</a:t>
            </a:r>
          </a:p>
          <a:p>
            <a:pPr marL="342900" indent="-342900">
              <a:spcBef>
                <a:spcPct val="20000"/>
              </a:spcBef>
            </a:pPr>
            <a:endParaRPr lang="en-US" altLang="zh-CN" sz="20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20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5. Try some methods to improve the performance and accuracy of the model</a:t>
            </a:r>
            <a:endParaRPr lang="zh-CN" altLang="en-US" sz="20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0707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Training Problem and Future Work</a:t>
            </a:r>
            <a:endParaRPr lang="ko-KR" altLang="en-US" dirty="0"/>
          </a:p>
        </p:txBody>
      </p:sp>
      <p:pic>
        <p:nvPicPr>
          <p:cNvPr id="5" name="图片 4" descr="图表, 条形图&#10;&#10;描述已自动生成">
            <a:extLst>
              <a:ext uri="{FF2B5EF4-FFF2-40B4-BE49-F238E27FC236}">
                <a16:creationId xmlns:a16="http://schemas.microsoft.com/office/drawing/2014/main" id="{F5FE19E8-68EF-47D1-B4C6-A0645DEDA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124744"/>
            <a:ext cx="6858000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445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11560" y="2204864"/>
            <a:ext cx="3672408" cy="2304256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5364088" y="4509120"/>
            <a:ext cx="3949357" cy="1755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Generate Object (Cars and Pedestrians) and put sensors in these objects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4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Visualization coordinates about these objects and generate a plot to show the track 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502266" y="241484"/>
            <a:ext cx="4213419" cy="523220"/>
            <a:chOff x="1440531" y="2795109"/>
            <a:chExt cx="2308723" cy="523220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737157" y="2809967"/>
              <a:ext cx="201209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Carla Python API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1440531" y="2795109"/>
              <a:ext cx="36145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16632"/>
            <a:ext cx="7992888" cy="796908"/>
          </a:xfrm>
        </p:spPr>
        <p:txBody>
          <a:bodyPr/>
          <a:lstStyle/>
          <a:p>
            <a:pPr algn="ctr"/>
            <a:r>
              <a:rPr lang="en-US" altLang="ko-KR" dirty="0"/>
              <a:t>Generate </a:t>
            </a:r>
            <a:r>
              <a:rPr lang="en-US" altLang="ko-KR" sz="2800" dirty="0"/>
              <a:t>Vehicle and RGB Camara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44045" y="1905657"/>
            <a:ext cx="4032448" cy="576064"/>
          </a:xfrm>
        </p:spPr>
        <p:txBody>
          <a:bodyPr>
            <a:noAutofit/>
          </a:bodyPr>
          <a:lstStyle/>
          <a:p>
            <a:pPr algn="ctr"/>
            <a:r>
              <a:rPr lang="en-US" altLang="ko-KR" sz="1800" dirty="0"/>
              <a:t>Code of generating a vehicle and camara</a:t>
            </a:r>
            <a:endParaRPr lang="ko-KR" altLang="en-US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C264A7E-2D26-4550-B0AE-3FFD2D5F0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3" y="2492896"/>
            <a:ext cx="4248471" cy="3366374"/>
          </a:xfrm>
          <a:prstGeom prst="rect">
            <a:avLst/>
          </a:prstGeom>
        </p:spPr>
      </p:pic>
      <p:pic>
        <p:nvPicPr>
          <p:cNvPr id="7" name="a353d51880b5bd3fcbb756f6ef32f5e7">
            <a:hlinkClick r:id="" action="ppaction://media"/>
            <a:extLst>
              <a:ext uri="{FF2B5EF4-FFF2-40B4-BE49-F238E27FC236}">
                <a16:creationId xmlns:a16="http://schemas.microsoft.com/office/drawing/2014/main" id="{CAC20A99-769B-49C0-A410-F57DAAABD0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0" y="2481721"/>
            <a:ext cx="4500353" cy="3366374"/>
          </a:xfrm>
          <a:prstGeom prst="rect">
            <a:avLst/>
          </a:prstGeom>
        </p:spPr>
      </p:pic>
      <p:sp>
        <p:nvSpPr>
          <p:cNvPr id="9" name="내용 개체 틀 36">
            <a:extLst>
              <a:ext uri="{FF2B5EF4-FFF2-40B4-BE49-F238E27FC236}">
                <a16:creationId xmlns:a16="http://schemas.microsoft.com/office/drawing/2014/main" id="{95BF2C16-25EE-4542-9C18-871C4D8F98C8}"/>
              </a:ext>
            </a:extLst>
          </p:cNvPr>
          <p:cNvSpPr txBox="1">
            <a:spLocks/>
          </p:cNvSpPr>
          <p:nvPr/>
        </p:nvSpPr>
        <p:spPr>
          <a:xfrm>
            <a:off x="5778060" y="1900741"/>
            <a:ext cx="2088232" cy="57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Video display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Visualization of Coordinates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0" y="1412776"/>
            <a:ext cx="8577715" cy="360040"/>
          </a:xfrm>
        </p:spPr>
        <p:txBody>
          <a:bodyPr>
            <a:noAutofit/>
          </a:bodyPr>
          <a:lstStyle/>
          <a:p>
            <a:pPr algn="ctr"/>
            <a:r>
              <a:rPr lang="en-US" altLang="ko-KR" sz="2000" dirty="0"/>
              <a:t>Estimate whether </a:t>
            </a:r>
            <a:r>
              <a:rPr lang="en-US" altLang="zh-CN" sz="2000" dirty="0"/>
              <a:t>the</a:t>
            </a:r>
            <a:r>
              <a:rPr lang="en-US" altLang="ko-KR" sz="2000" dirty="0"/>
              <a:t> RGB camara is embedded in the vehicle</a:t>
            </a:r>
            <a:endParaRPr lang="ko-KR" altLang="en-US" sz="2000" dirty="0"/>
          </a:p>
        </p:txBody>
      </p:sp>
      <p:sp>
        <p:nvSpPr>
          <p:cNvPr id="4" name="내용 개체 틀 36">
            <a:extLst>
              <a:ext uri="{FF2B5EF4-FFF2-40B4-BE49-F238E27FC236}">
                <a16:creationId xmlns:a16="http://schemas.microsoft.com/office/drawing/2014/main" id="{3C0E1BE8-3D08-4C70-AFAC-583F58F351F1}"/>
              </a:ext>
            </a:extLst>
          </p:cNvPr>
          <p:cNvSpPr txBox="1">
            <a:spLocks/>
          </p:cNvSpPr>
          <p:nvPr/>
        </p:nvSpPr>
        <p:spPr>
          <a:xfrm>
            <a:off x="863588" y="2417457"/>
            <a:ext cx="2592288" cy="360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The </a:t>
            </a:r>
            <a:r>
              <a:rPr lang="en-US" altLang="ko-KR" sz="2000" dirty="0"/>
              <a:t>vehicle</a:t>
            </a:r>
            <a:r>
              <a:rPr lang="en-US" sz="2000" dirty="0"/>
              <a:t> </a:t>
            </a:r>
          </a:p>
        </p:txBody>
      </p:sp>
      <p:sp>
        <p:nvSpPr>
          <p:cNvPr id="5" name="내용 개체 틀 36">
            <a:extLst>
              <a:ext uri="{FF2B5EF4-FFF2-40B4-BE49-F238E27FC236}">
                <a16:creationId xmlns:a16="http://schemas.microsoft.com/office/drawing/2014/main" id="{E740C797-FA54-4F26-A2C8-24D83B9C3DE1}"/>
              </a:ext>
            </a:extLst>
          </p:cNvPr>
          <p:cNvSpPr txBox="1">
            <a:spLocks/>
          </p:cNvSpPr>
          <p:nvPr/>
        </p:nvSpPr>
        <p:spPr>
          <a:xfrm>
            <a:off x="5761680" y="2420888"/>
            <a:ext cx="2592288" cy="360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The </a:t>
            </a:r>
            <a:r>
              <a:rPr lang="en-US" altLang="ko-KR" sz="2000" dirty="0"/>
              <a:t>RGB Camara</a:t>
            </a:r>
            <a:r>
              <a:rPr lang="en-US" sz="2000" dirty="0"/>
              <a:t> </a:t>
            </a:r>
          </a:p>
        </p:txBody>
      </p:sp>
      <p:pic>
        <p:nvPicPr>
          <p:cNvPr id="6" name="图片 5" descr="图表, 雷达图&#10;&#10;描述已自动生成">
            <a:extLst>
              <a:ext uri="{FF2B5EF4-FFF2-40B4-BE49-F238E27FC236}">
                <a16:creationId xmlns:a16="http://schemas.microsoft.com/office/drawing/2014/main" id="{59477AF4-8A78-4194-8709-C233AA4958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5" t="6976" r="14535" b="9302"/>
          <a:stretch/>
        </p:blipFill>
        <p:spPr>
          <a:xfrm>
            <a:off x="5076056" y="2996952"/>
            <a:ext cx="3760417" cy="3384377"/>
          </a:xfrm>
          <a:prstGeom prst="rect">
            <a:avLst/>
          </a:prstGeom>
        </p:spPr>
      </p:pic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48175CB2-A0B2-4A56-B7AD-C8016AAF89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9" t="7110" r="15099" b="9220"/>
          <a:stretch/>
        </p:blipFill>
        <p:spPr>
          <a:xfrm>
            <a:off x="251519" y="2996952"/>
            <a:ext cx="3816426" cy="33843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Randomly Pedestrian Objects and Take a Photo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99328" y="1412776"/>
            <a:ext cx="4752527" cy="432048"/>
          </a:xfrm>
        </p:spPr>
        <p:txBody>
          <a:bodyPr>
            <a:noAutofit/>
          </a:bodyPr>
          <a:lstStyle/>
          <a:p>
            <a:r>
              <a:rPr lang="en-US" altLang="ko-KR" sz="1800" dirty="0"/>
              <a:t>Code of generating pedestrian and taking photo</a:t>
            </a:r>
            <a:endParaRPr lang="ko-KR" altLang="en-US" sz="1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1C7CD8-859C-4B88-AB9C-0BD63E229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28" y="2060848"/>
            <a:ext cx="5000928" cy="3895949"/>
          </a:xfrm>
          <a:prstGeom prst="rect">
            <a:avLst/>
          </a:prstGeom>
        </p:spPr>
      </p:pic>
      <p:pic>
        <p:nvPicPr>
          <p:cNvPr id="6" name="图片 5" descr="街道上的风景&#10;&#10;描述已自动生成">
            <a:extLst>
              <a:ext uri="{FF2B5EF4-FFF2-40B4-BE49-F238E27FC236}">
                <a16:creationId xmlns:a16="http://schemas.microsoft.com/office/drawing/2014/main" id="{20523AE2-556B-44A7-ADE9-1BDA744D4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434" y="2636912"/>
            <a:ext cx="3936438" cy="2952328"/>
          </a:xfrm>
          <a:prstGeom prst="rect">
            <a:avLst/>
          </a:prstGeom>
        </p:spPr>
      </p:pic>
      <p:sp>
        <p:nvSpPr>
          <p:cNvPr id="8" name="내용 개체 틀 36">
            <a:extLst>
              <a:ext uri="{FF2B5EF4-FFF2-40B4-BE49-F238E27FC236}">
                <a16:creationId xmlns:a16="http://schemas.microsoft.com/office/drawing/2014/main" id="{CEECD0F8-E0C4-489A-83A3-0AE45669D3BA}"/>
              </a:ext>
            </a:extLst>
          </p:cNvPr>
          <p:cNvSpPr txBox="1">
            <a:spLocks/>
          </p:cNvSpPr>
          <p:nvPr/>
        </p:nvSpPr>
        <p:spPr>
          <a:xfrm flipV="1">
            <a:off x="5220072" y="2132855"/>
            <a:ext cx="2376264" cy="288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E7CD21-A066-45C0-9970-BDDDF2C39C0D}"/>
              </a:ext>
            </a:extLst>
          </p:cNvPr>
          <p:cNvSpPr txBox="1"/>
          <p:nvPr/>
        </p:nvSpPr>
        <p:spPr>
          <a:xfrm>
            <a:off x="6092541" y="197490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Photo</a:t>
            </a:r>
            <a:endParaRPr lang="zh-CN" altLang="en-US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059258" y="4149080"/>
            <a:ext cx="3084741" cy="1755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What is object recognition  in deep learning and some algorithms (Fast-RCNN </a:t>
            </a: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and Yolo</a:t>
            </a:r>
            <a:r>
              <a:rPr kumimoji="1" lang="en-US" altLang="ko-KR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)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Implementation of YOLO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502266" y="241484"/>
            <a:ext cx="7958166" cy="845855"/>
            <a:chOff x="1440531" y="2795109"/>
            <a:chExt cx="4360639" cy="845855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737157" y="2809967"/>
              <a:ext cx="4064013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The fundamentals of Object Recognition in deep learning &amp;   Implementation of real time yolo4 detection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1440531" y="2795109"/>
              <a:ext cx="36145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02</a:t>
              </a:r>
              <a:endParaRPr kumimoji="1" lang="ko-KR" altLang="ko-KR" sz="28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959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Object Recognition (Object Detection)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79512" y="1556792"/>
            <a:ext cx="8784976" cy="4968552"/>
          </a:xfrm>
        </p:spPr>
        <p:txBody>
          <a:bodyPr>
            <a:noAutofit/>
          </a:bodyPr>
          <a:lstStyle/>
          <a:p>
            <a:r>
              <a:rPr lang="en-US" altLang="ko-KR" sz="2000" dirty="0"/>
              <a:t>Definition of object recognition:</a:t>
            </a:r>
          </a:p>
          <a:p>
            <a:r>
              <a:rPr lang="en-US" altLang="ko-KR" sz="2000" dirty="0"/>
              <a:t>Combine with two computer vision tasks: Image Classification &amp; Object Localization</a:t>
            </a:r>
          </a:p>
          <a:p>
            <a:endParaRPr lang="en-US" altLang="ko-KR" sz="2000" dirty="0"/>
          </a:p>
          <a:p>
            <a:r>
              <a:rPr lang="en-US" altLang="ko-KR" sz="2000" dirty="0"/>
              <a:t>Image Classification: Predict the type or class of an object in an image</a:t>
            </a:r>
          </a:p>
          <a:p>
            <a:r>
              <a:rPr lang="en-US" altLang="ko-KR" sz="2000" dirty="0"/>
              <a:t>Input: An image with a single object	Output: A class label</a:t>
            </a:r>
          </a:p>
          <a:p>
            <a:endParaRPr lang="en-US" altLang="ko-KR" sz="2000" dirty="0"/>
          </a:p>
          <a:p>
            <a:r>
              <a:rPr lang="en-US" altLang="ko-KR" sz="2000" dirty="0"/>
              <a:t>Object Localization: Locate the objects in an image and indicate their location with a bounding box.</a:t>
            </a:r>
          </a:p>
          <a:p>
            <a:r>
              <a:rPr lang="en-US" altLang="ko-KR" sz="2000" dirty="0"/>
              <a:t>Input: An image with one or more objects	Output: One or more bounding boxes</a:t>
            </a:r>
          </a:p>
          <a:p>
            <a:endParaRPr lang="en-US" altLang="ko-KR" sz="2000" dirty="0"/>
          </a:p>
          <a:p>
            <a:r>
              <a:rPr lang="en-US" altLang="ko-KR" sz="2000" dirty="0"/>
              <a:t>Object Detection: </a:t>
            </a:r>
            <a:r>
              <a:rPr lang="en-US" altLang="zh-CN" sz="2000" dirty="0"/>
              <a:t>Locate the presence of objects with a bounding box and types or classes of the located objects in an image.</a:t>
            </a:r>
          </a:p>
          <a:p>
            <a:r>
              <a:rPr lang="en-US" altLang="ko-KR" sz="2000" dirty="0"/>
              <a:t>Input: </a:t>
            </a:r>
            <a:r>
              <a:rPr lang="en-US" altLang="ko-KR" sz="2000" dirty="0">
                <a:solidFill>
                  <a:srgbClr val="FF0000"/>
                </a:solidFill>
              </a:rPr>
              <a:t>An image with one or more objects</a:t>
            </a:r>
            <a:r>
              <a:rPr lang="en-US" altLang="ko-KR" sz="2000" dirty="0"/>
              <a:t>	Output: </a:t>
            </a:r>
            <a:r>
              <a:rPr lang="en-US" altLang="ko-KR" sz="2000" dirty="0">
                <a:solidFill>
                  <a:srgbClr val="FF0000"/>
                </a:solidFill>
              </a:rPr>
              <a:t>One or more bounding boxes,</a:t>
            </a:r>
          </a:p>
          <a:p>
            <a:r>
              <a:rPr lang="en-US" altLang="ko-KR" sz="2000" dirty="0">
                <a:solidFill>
                  <a:srgbClr val="FF0000"/>
                </a:solidFill>
              </a:rPr>
              <a:t>						&amp; a class label for each bounding box</a:t>
            </a:r>
            <a:r>
              <a:rPr lang="en-US" altLang="ko-KR" sz="2000" dirty="0"/>
              <a:t>.																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330442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Fast-RCNN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755924" y="1082730"/>
            <a:ext cx="7065547" cy="360040"/>
          </a:xfrm>
        </p:spPr>
        <p:txBody>
          <a:bodyPr>
            <a:noAutofit/>
          </a:bodyPr>
          <a:lstStyle/>
          <a:p>
            <a:pPr algn="ctr"/>
            <a:r>
              <a:rPr lang="en-US" altLang="ko-KR" sz="2000" dirty="0"/>
              <a:t>The Architecture of Fast-RCNN</a:t>
            </a:r>
            <a:endParaRPr lang="ko-KR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0AFABDE-300C-4ED3-9B60-4BA950F26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84" y="1628800"/>
            <a:ext cx="8460432" cy="2664296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9904C2A-870D-475C-BB8C-238AB449EBD9}"/>
              </a:ext>
            </a:extLst>
          </p:cNvPr>
          <p:cNvSpPr/>
          <p:nvPr/>
        </p:nvSpPr>
        <p:spPr>
          <a:xfrm>
            <a:off x="485800" y="3068960"/>
            <a:ext cx="864096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01EA34A-10A2-45C5-B6D6-DA48371CEBC5}"/>
              </a:ext>
            </a:extLst>
          </p:cNvPr>
          <p:cNvSpPr/>
          <p:nvPr/>
        </p:nvSpPr>
        <p:spPr>
          <a:xfrm>
            <a:off x="1757270" y="3068960"/>
            <a:ext cx="936104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EFD3AAB8-BB54-4FB6-9BF7-1EB3A19CA2A1}"/>
              </a:ext>
            </a:extLst>
          </p:cNvPr>
          <p:cNvSpPr/>
          <p:nvPr/>
        </p:nvSpPr>
        <p:spPr>
          <a:xfrm>
            <a:off x="5420451" y="3068960"/>
            <a:ext cx="864096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109DD1E5-4EBB-4BCF-90FB-673BD8739C06}"/>
              </a:ext>
            </a:extLst>
          </p:cNvPr>
          <p:cNvSpPr/>
          <p:nvPr/>
        </p:nvSpPr>
        <p:spPr>
          <a:xfrm>
            <a:off x="6679285" y="2420888"/>
            <a:ext cx="864096" cy="792088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3B98DB89-C605-4F00-ACF1-4051FA48AF39}"/>
              </a:ext>
            </a:extLst>
          </p:cNvPr>
          <p:cNvSpPr/>
          <p:nvPr/>
        </p:nvSpPr>
        <p:spPr>
          <a:xfrm>
            <a:off x="7820221" y="2456892"/>
            <a:ext cx="864096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5FF71282-9C82-4F2C-91A1-F6EAF565CA86}"/>
              </a:ext>
            </a:extLst>
          </p:cNvPr>
          <p:cNvSpPr/>
          <p:nvPr/>
        </p:nvSpPr>
        <p:spPr>
          <a:xfrm>
            <a:off x="6679285" y="3450603"/>
            <a:ext cx="864096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3880E0BB-CA9F-4D05-9A6D-6123874EABB9}"/>
              </a:ext>
            </a:extLst>
          </p:cNvPr>
          <p:cNvSpPr/>
          <p:nvPr/>
        </p:nvSpPr>
        <p:spPr>
          <a:xfrm>
            <a:off x="7838594" y="3450603"/>
            <a:ext cx="963622" cy="720080"/>
          </a:xfrm>
          <a:prstGeom prst="roundRect">
            <a:avLst>
              <a:gd name="adj" fmla="val 503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143F2A7-2B37-4DC9-88D4-BCAF678BABC8}"/>
              </a:ext>
            </a:extLst>
          </p:cNvPr>
          <p:cNvSpPr txBox="1"/>
          <p:nvPr/>
        </p:nvSpPr>
        <p:spPr>
          <a:xfrm>
            <a:off x="557808" y="3284984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6DF5AF1-2DE3-4351-A660-E76DF1E781AD}"/>
              </a:ext>
            </a:extLst>
          </p:cNvPr>
          <p:cNvSpPr txBox="1"/>
          <p:nvPr/>
        </p:nvSpPr>
        <p:spPr>
          <a:xfrm>
            <a:off x="1706000" y="3167390"/>
            <a:ext cx="1120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 &amp; Pooling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841695E-0827-4A1C-A2CB-014FD9785038}"/>
              </a:ext>
            </a:extLst>
          </p:cNvPr>
          <p:cNvSpPr txBox="1"/>
          <p:nvPr/>
        </p:nvSpPr>
        <p:spPr>
          <a:xfrm>
            <a:off x="6679285" y="3674325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FCN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F5DFACD-35C4-48FB-A9C9-A4CB22495A89}"/>
              </a:ext>
            </a:extLst>
          </p:cNvPr>
          <p:cNvSpPr txBox="1"/>
          <p:nvPr/>
        </p:nvSpPr>
        <p:spPr>
          <a:xfrm>
            <a:off x="6679285" y="2653171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FCN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B52F8CB-1A38-4C66-8981-D113E01F4B4C}"/>
              </a:ext>
            </a:extLst>
          </p:cNvPr>
          <p:cNvSpPr txBox="1"/>
          <p:nvPr/>
        </p:nvSpPr>
        <p:spPr>
          <a:xfrm>
            <a:off x="7827327" y="3549033"/>
            <a:ext cx="994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BBox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8FEBFAE-259E-48CC-B17F-737FD39431E1}"/>
              </a:ext>
            </a:extLst>
          </p:cNvPr>
          <p:cNvSpPr txBox="1"/>
          <p:nvPr/>
        </p:nvSpPr>
        <p:spPr>
          <a:xfrm>
            <a:off x="5420450" y="3284984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FCN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2E1D10-7332-4C94-BA52-4A25A12A225C}"/>
              </a:ext>
            </a:extLst>
          </p:cNvPr>
          <p:cNvSpPr txBox="1"/>
          <p:nvPr/>
        </p:nvSpPr>
        <p:spPr>
          <a:xfrm>
            <a:off x="7800183" y="266304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B812CE0-F8C4-4939-8B83-B38A492D6C30}"/>
              </a:ext>
            </a:extLst>
          </p:cNvPr>
          <p:cNvSpPr txBox="1"/>
          <p:nvPr/>
        </p:nvSpPr>
        <p:spPr>
          <a:xfrm>
            <a:off x="329309" y="4365104"/>
            <a:ext cx="8460432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Selective Search: Check the existing small areas, merge the two most likely areas, repeat this step until the image is merged into one area, and finally output the candidate area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ROI: Refers to the mapping of the “selective box" on the feature map obtained after the SS is completed.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i="1" dirty="0">
                <a:solidFill>
                  <a:schemeClr val="accent4">
                    <a:lumMod val="75000"/>
                  </a:schemeClr>
                </a:solidFill>
                <a:latin typeface="+mj-lt"/>
                <a:ea typeface="맑은 고딕" panose="020B0503020000020004" pitchFamily="50" charset="-127"/>
              </a:rPr>
              <a:t>Faster-RCNN: The four steps are all handed over to the deep neural network to do, and all run on the GPU, which greatly improves the efficiency of the operation.</a:t>
            </a:r>
            <a:endParaRPr lang="zh-CN" altLang="en-US" sz="1600" i="1" dirty="0">
              <a:solidFill>
                <a:schemeClr val="accent4">
                  <a:lumMod val="7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559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24626</TotalTime>
  <Words>860</Words>
  <Application>Microsoft Office PowerPoint</Application>
  <PresentationFormat>全屏显示(4:3)</PresentationFormat>
  <Paragraphs>125</Paragraphs>
  <Slides>28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맑은 고딕</vt:lpstr>
      <vt:lpstr>Arial</vt:lpstr>
      <vt:lpstr>Times New Roman</vt:lpstr>
      <vt:lpstr>Calibri</vt:lpstr>
      <vt:lpstr>굴림체</vt:lpstr>
      <vt:lpstr>Calibri Light</vt:lpstr>
      <vt:lpstr>Wingdings</vt:lpstr>
      <vt:lpstr>Office 테마</vt:lpstr>
      <vt:lpstr>Carla Project  Presentation</vt:lpstr>
      <vt:lpstr>PowerPoint 演示文稿</vt:lpstr>
      <vt:lpstr>PowerPoint 演示文稿</vt:lpstr>
      <vt:lpstr>Generate Vehicle and RGB Camara</vt:lpstr>
      <vt:lpstr>Visualization of Coordinates</vt:lpstr>
      <vt:lpstr>Randomly Pedestrian Objects and Take a Photo</vt:lpstr>
      <vt:lpstr>PowerPoint 演示文稿</vt:lpstr>
      <vt:lpstr>Object Recognition (Object Detection)</vt:lpstr>
      <vt:lpstr>Fast-RCNN</vt:lpstr>
      <vt:lpstr>YOLO</vt:lpstr>
      <vt:lpstr>Implementation of Real Time YOLO4 Detection </vt:lpstr>
      <vt:lpstr>PowerPoint 演示文稿</vt:lpstr>
      <vt:lpstr>Performance</vt:lpstr>
      <vt:lpstr>Accuracy</vt:lpstr>
      <vt:lpstr>PowerPoint 演示文稿</vt:lpstr>
      <vt:lpstr>Labelling Data</vt:lpstr>
      <vt:lpstr>Labelling Data</vt:lpstr>
      <vt:lpstr>Labelling Data</vt:lpstr>
      <vt:lpstr>Labelling Data</vt:lpstr>
      <vt:lpstr>PowerPoint 演示文稿</vt:lpstr>
      <vt:lpstr>Classify the Train Set and Validation Set</vt:lpstr>
      <vt:lpstr>c</vt:lpstr>
      <vt:lpstr>Labelling Data</vt:lpstr>
      <vt:lpstr>Labelling Data</vt:lpstr>
      <vt:lpstr>Set Configuration</vt:lpstr>
      <vt:lpstr>Training Problem and Future Work</vt:lpstr>
      <vt:lpstr>Training Problem and Future Work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Jefrrey Li</cp:lastModifiedBy>
  <cp:revision>34</cp:revision>
  <dcterms:created xsi:type="dcterms:W3CDTF">2010-02-01T08:03:16Z</dcterms:created>
  <dcterms:modified xsi:type="dcterms:W3CDTF">2021-12-12T10:57:54Z</dcterms:modified>
  <cp:category>www.slidemembers.com</cp:category>
</cp:coreProperties>
</file>

<file path=docProps/thumbnail.jpeg>
</file>